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Noto Sans KR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801FC36-A06E-4AD2-8776-6A4D671EAA64}">
  <a:tblStyle styleId="{4801FC36-A06E-4AD2-8776-6A4D671EAA64}" styleName="Table_0">
    <a:wholeTbl>
      <a:tcTxStyle b="off" i="off">
        <a:font>
          <a:latin typeface="Arial"/>
          <a:ea typeface="Arial"/>
          <a:cs typeface="Arial"/>
        </a:font>
        <a:srgbClr val="1A9988"/>
      </a:tcTxStyle>
      <a:tcStyle>
        <a:tcBdr>
          <a:left>
            <a:ln cap="flat" cmpd="sng" w="12700">
              <a:solidFill>
                <a:srgbClr val="1A9988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1A9988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1A9988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1A9988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1A9988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1A9988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fill>
          <a:solidFill>
            <a:srgbClr val="1A9988">
              <a:alpha val="20000"/>
            </a:srgbClr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1A9988">
              <a:alpha val="20000"/>
            </a:srgbClr>
          </a:solidFill>
        </a:fill>
      </a:tcStyle>
    </a:band1V>
    <a:band2V>
      <a:tcTxStyle b="off" i="off"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rgbClr val="1A9988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 b="off" i="off"/>
    </a:seCell>
    <a:swCell>
      <a:tcTxStyle b="off" i="off"/>
    </a:swCell>
    <a:firstRow>
      <a:tcTxStyle b="on" i="off"/>
      <a:tcStyle>
        <a:tcBdr>
          <a:bottom>
            <a:ln cap="flat" cmpd="sng" w="25400">
              <a:solidFill>
                <a:srgbClr val="1A9988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NotoSansKR-bold.fntdata"/><Relationship Id="rId12" Type="http://schemas.openxmlformats.org/officeDocument/2006/relationships/font" Target="fonts/NotoSansK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60807f582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60807f582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60807f582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60807f582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60807f582_4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60807f582_4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60807f582_4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60807f582_4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036500" y="1520775"/>
            <a:ext cx="7071000" cy="18471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rPr>
              <a:t>[ ETL Project ]</a:t>
            </a:r>
            <a:endParaRPr b="1" sz="36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rPr>
              <a:t>통합 건강 정보 데이터베이스</a:t>
            </a:r>
            <a:endParaRPr sz="36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rPr>
              <a:t>테이블 정의서</a:t>
            </a:r>
            <a:endParaRPr sz="36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4"/>
          <p:cNvCxnSpPr/>
          <p:nvPr/>
        </p:nvCxnSpPr>
        <p:spPr>
          <a:xfrm>
            <a:off x="445575" y="755525"/>
            <a:ext cx="8078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14"/>
          <p:cNvSpPr txBox="1"/>
          <p:nvPr/>
        </p:nvSpPr>
        <p:spPr>
          <a:xfrm>
            <a:off x="445575" y="216725"/>
            <a:ext cx="557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테이블 목록</a:t>
            </a:r>
            <a:endParaRPr sz="23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62" name="Google Shape;62;p14"/>
          <p:cNvGraphicFramePr/>
          <p:nvPr/>
        </p:nvGraphicFramePr>
        <p:xfrm>
          <a:off x="493885" y="162218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{4801FC36-A06E-4AD2-8776-6A4D671EAA64}</a:tableStyleId>
              </a:tblPr>
              <a:tblGrid>
                <a:gridCol w="1055800"/>
                <a:gridCol w="3353525"/>
                <a:gridCol w="2011525"/>
                <a:gridCol w="1609250"/>
              </a:tblGrid>
              <a:tr h="466125">
                <a:tc gridSpan="4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테이블 목록</a:t>
                      </a:r>
                      <a:endParaRPr sz="16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  <a:tr h="466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No.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Table Name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Description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Table No.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</a:tr>
              <a:tr h="466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fmd_trend_analysis_blood_glucose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개인 혈당 측정값 및 </a:t>
                      </a:r>
                      <a:b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관련 정보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테이블 (10)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6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fmd_trend_analysis_heart_rate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개인 심박수 측정값 및 </a:t>
                      </a:r>
                      <a:b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관련 정보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테이블 (16)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6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fmd_trend_analysis_combined_data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일자 및 오전/오후별 혈당/심박수 평균 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3" name="Google Shape;63;p14"/>
          <p:cNvSpPr txBox="1"/>
          <p:nvPr/>
        </p:nvSpPr>
        <p:spPr>
          <a:xfrm>
            <a:off x="493875" y="819425"/>
            <a:ext cx="8030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- </a:t>
            </a:r>
            <a:r>
              <a:rPr b="1" lang="ko" sz="15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혈당</a:t>
            </a:r>
            <a:r>
              <a:rPr lang="ko" sz="13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(blood_glucose)</a:t>
            </a:r>
            <a:r>
              <a:rPr lang="ko" sz="15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b="1" lang="ko" sz="15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심박수</a:t>
            </a:r>
            <a:r>
              <a:rPr lang="ko" sz="13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(heart_rate)</a:t>
            </a:r>
            <a:r>
              <a:rPr lang="ko" sz="15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b="1" lang="ko" sz="15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통합 건강지표</a:t>
            </a:r>
            <a:r>
              <a:rPr lang="ko" sz="15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" sz="15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데이터 저장</a:t>
            </a:r>
            <a:r>
              <a:rPr lang="ko" sz="15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분석용 테이블 목록</a:t>
            </a:r>
            <a:endParaRPr sz="15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Google Shape;68;p15"/>
          <p:cNvCxnSpPr/>
          <p:nvPr/>
        </p:nvCxnSpPr>
        <p:spPr>
          <a:xfrm>
            <a:off x="445575" y="755525"/>
            <a:ext cx="8078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" name="Google Shape;69;p15"/>
          <p:cNvSpPr txBox="1"/>
          <p:nvPr/>
        </p:nvSpPr>
        <p:spPr>
          <a:xfrm>
            <a:off x="445575" y="216725"/>
            <a:ext cx="557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테이블 정의서 - (1) 혈당 데이터</a:t>
            </a:r>
            <a:endParaRPr sz="23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70" name="Google Shape;70;p15"/>
          <p:cNvGraphicFramePr/>
          <p:nvPr/>
        </p:nvGraphicFramePr>
        <p:xfrm>
          <a:off x="469735" y="9483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{4801FC36-A06E-4AD2-8776-6A4D671EAA64}</a:tableStyleId>
              </a:tblPr>
              <a:tblGrid>
                <a:gridCol w="360125"/>
                <a:gridCol w="2393625"/>
                <a:gridCol w="1256250"/>
                <a:gridCol w="1005025"/>
                <a:gridCol w="1005025"/>
                <a:gridCol w="1005025"/>
                <a:gridCol w="1005025"/>
              </a:tblGrid>
              <a:tr h="340025">
                <a:tc gridSpan="4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fmd_trend_analysis_blood_glucose</a:t>
                      </a:r>
                      <a:endParaRPr b="1"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번호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Column Name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Data Type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PK y/n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길이</a:t>
                      </a:r>
                      <a:endParaRPr b="1"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NULL</a:t>
                      </a:r>
                      <a:endParaRPr b="1"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</a:tr>
              <a:tr h="340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total_count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bgint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/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id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bgint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/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memb_id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text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65535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device_desc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text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65535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fullname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text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65535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get_time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datetime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7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glucosedata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bgint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0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8</a:t>
                      </a:r>
                      <a:endParaRPr b="1"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when_eat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text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65535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1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9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create_dttm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datetime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6"/>
          <p:cNvCxnSpPr/>
          <p:nvPr/>
        </p:nvCxnSpPr>
        <p:spPr>
          <a:xfrm>
            <a:off x="445575" y="755525"/>
            <a:ext cx="8078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" name="Google Shape;76;p16"/>
          <p:cNvSpPr txBox="1"/>
          <p:nvPr/>
        </p:nvSpPr>
        <p:spPr>
          <a:xfrm>
            <a:off x="445575" y="216725"/>
            <a:ext cx="557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테이블 정의서 - (2) </a:t>
            </a:r>
            <a:r>
              <a:rPr lang="ko" sz="23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심박수</a:t>
            </a:r>
            <a:r>
              <a:rPr lang="ko" sz="23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데이터</a:t>
            </a:r>
            <a:endParaRPr sz="23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77" name="Google Shape;77;p16"/>
          <p:cNvGraphicFramePr/>
          <p:nvPr/>
        </p:nvGraphicFramePr>
        <p:xfrm>
          <a:off x="469735" y="9483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{4801FC36-A06E-4AD2-8776-6A4D671EAA64}</a:tableStyleId>
              </a:tblPr>
              <a:tblGrid>
                <a:gridCol w="360125"/>
                <a:gridCol w="2393625"/>
                <a:gridCol w="1256250"/>
                <a:gridCol w="1005025"/>
                <a:gridCol w="1005025"/>
                <a:gridCol w="1005025"/>
                <a:gridCol w="1005025"/>
              </a:tblGrid>
              <a:tr h="386275">
                <a:tc gridSpan="4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fmd_trend_analysis_heart_rate</a:t>
                      </a:r>
                      <a:endParaRPr b="1"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6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번호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Column Name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Data Type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PK y/n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길이</a:t>
                      </a:r>
                      <a:endParaRPr b="1"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NULL</a:t>
                      </a:r>
                      <a:endParaRPr b="1"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</a:tr>
              <a:tr h="386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total_count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bgint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/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6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id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bgint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/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6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memb_id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text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65535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6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device_desc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text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65535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6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fullname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text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65535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6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get_time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datetime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6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7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heart_rate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bgint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6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8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create_dttm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datetime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" name="Google Shape;82;p17"/>
          <p:cNvCxnSpPr/>
          <p:nvPr/>
        </p:nvCxnSpPr>
        <p:spPr>
          <a:xfrm>
            <a:off x="445575" y="755525"/>
            <a:ext cx="8078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17"/>
          <p:cNvSpPr txBox="1"/>
          <p:nvPr/>
        </p:nvSpPr>
        <p:spPr>
          <a:xfrm>
            <a:off x="445575" y="216725"/>
            <a:ext cx="557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테이블 정의서 - (3) </a:t>
            </a:r>
            <a:r>
              <a:rPr lang="ko" sz="23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통합 건강 분석 테이블</a:t>
            </a:r>
            <a:endParaRPr sz="23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84" name="Google Shape;84;p17"/>
          <p:cNvGraphicFramePr/>
          <p:nvPr/>
        </p:nvGraphicFramePr>
        <p:xfrm>
          <a:off x="469735" y="9483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{4801FC36-A06E-4AD2-8776-6A4D671EAA64}</a:tableStyleId>
              </a:tblPr>
              <a:tblGrid>
                <a:gridCol w="483250"/>
                <a:gridCol w="3212050"/>
                <a:gridCol w="1685775"/>
                <a:gridCol w="1348650"/>
                <a:gridCol w="1348650"/>
              </a:tblGrid>
              <a:tr h="424925"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fmd_trend_analysis_combined_data</a:t>
                      </a:r>
                      <a:endParaRPr b="1"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4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 u="none" cap="none" strike="noStrike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번호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Column Name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Data Type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PK y/n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</a:tr>
              <a:tr h="424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id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bgint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Y</a:t>
                      </a:r>
                      <a:endParaRPr/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inG</a:t>
                      </a: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et_time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datetime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데이터 수집 날짜</a:t>
                      </a:r>
                      <a:b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" sz="10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(시간 제외,</a:t>
                      </a:r>
                      <a:br>
                        <a:rPr lang="ko" sz="10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" sz="10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날짜만 사용됨)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4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inAvg_glucosedata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bgint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해당 날짜 및 시간대</a:t>
                      </a:r>
                      <a:r>
                        <a:rPr lang="ko" sz="10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(AM/PM)</a:t>
                      </a: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</a:t>
                      </a:r>
                      <a:b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측정 혈당값의 평균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4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inAvg_heartrate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bgint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해당 날짜 및 시간대</a:t>
                      </a:r>
                      <a:r>
                        <a:rPr lang="ko" sz="10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(AM/PM)</a:t>
                      </a:r>
                      <a: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</a:t>
                      </a:r>
                      <a:b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측정 심박수의 평균</a:t>
                      </a:r>
                      <a:endParaRPr sz="11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4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inPeriod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text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시간대 구분</a:t>
                      </a:r>
                      <a:b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" sz="10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(AM 또는 PM)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now_dttm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bgint</a:t>
                      </a:r>
                      <a:endParaRPr sz="1200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N</a:t>
                      </a:r>
                      <a:endParaRPr sz="12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테이블 삽입 </a:t>
                      </a:r>
                      <a:b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실제 시간</a:t>
                      </a:r>
                      <a:br>
                        <a:rPr lang="ko" sz="11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lang="ko" sz="1000">
                          <a:solidFill>
                            <a:schemeClr val="dk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(timestamp)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11325" marB="11325" marR="17000" marL="17000" anchor="ctr">
                    <a:lnL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